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65" r:id="rId4"/>
    <p:sldId id="2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792F6-2E95-4D97-A998-BF002D4B332D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DB0AF-913F-4671-B2E0-22877CA45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980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venirNext LT Pro Regular" panose="020B0504020202020204" pitchFamily="34" charset="0"/>
                <a:cs typeface="AngsanaUPC" panose="02020603050405020304" pitchFamily="18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>
                <a:latin typeface="AvenirNext LT Pro Regular" panose="020B05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venirNext LT Pro Regular" panose="020B05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792F6-2E95-4D97-A998-BF002D4B332D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DB0AF-913F-4671-B2E0-22877CA45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897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venirNext LT Pro Regular" panose="020B05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venirNext LT Pro Regular" panose="020B0504020202020204" pitchFamily="34" charset="0"/>
              </a:defRPr>
            </a:lvl1pPr>
            <a:lvl2pPr>
              <a:defRPr>
                <a:latin typeface="AvenirNext LT Pro Regular" panose="020B0504020202020204" pitchFamily="34" charset="0"/>
              </a:defRPr>
            </a:lvl2pPr>
            <a:lvl3pPr>
              <a:defRPr>
                <a:latin typeface="AvenirNext LT Pro Regular" panose="020B0504020202020204" pitchFamily="34" charset="0"/>
              </a:defRPr>
            </a:lvl3pPr>
            <a:lvl4pPr>
              <a:defRPr>
                <a:latin typeface="AvenirNext LT Pro Regular" panose="020B0504020202020204" pitchFamily="34" charset="0"/>
              </a:defRPr>
            </a:lvl4pPr>
            <a:lvl5pPr>
              <a:defRPr>
                <a:latin typeface="AvenirNext LT Pro Regular" panose="020B05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792F6-2E95-4D97-A998-BF002D4B332D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DB0AF-913F-4671-B2E0-22877CA45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676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>
            <a:lvl1pPr>
              <a:defRPr>
                <a:latin typeface="AvenirNext LT Pro Regular" panose="020B05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>
            <a:lvl1pPr>
              <a:defRPr>
                <a:latin typeface="AvenirNext LT Pro Regular" panose="020B0504020202020204" pitchFamily="34" charset="0"/>
              </a:defRPr>
            </a:lvl1pPr>
            <a:lvl2pPr>
              <a:defRPr>
                <a:latin typeface="AvenirNext LT Pro Regular" panose="020B0504020202020204" pitchFamily="34" charset="0"/>
              </a:defRPr>
            </a:lvl2pPr>
            <a:lvl3pPr>
              <a:defRPr>
                <a:latin typeface="AvenirNext LT Pro Regular" panose="020B0504020202020204" pitchFamily="34" charset="0"/>
              </a:defRPr>
            </a:lvl3pPr>
            <a:lvl4pPr>
              <a:defRPr>
                <a:latin typeface="AvenirNext LT Pro Regular" panose="020B0504020202020204" pitchFamily="34" charset="0"/>
              </a:defRPr>
            </a:lvl4pPr>
            <a:lvl5pPr>
              <a:defRPr>
                <a:latin typeface="AvenirNext LT Pro Regular" panose="020B05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792F6-2E95-4D97-A998-BF002D4B332D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DB0AF-913F-4671-B2E0-22877CA45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38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latin typeface="AvenirNext LT Pro Regular" panose="020B05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venirNext LT Pro Regular" panose="020B0504020202020204" pitchFamily="34" charset="0"/>
              </a:defRPr>
            </a:lvl1pPr>
            <a:lvl2pPr>
              <a:defRPr>
                <a:latin typeface="AvenirNext LT Pro Regular" panose="020B0504020202020204" pitchFamily="34" charset="0"/>
              </a:defRPr>
            </a:lvl2pPr>
            <a:lvl3pPr>
              <a:defRPr>
                <a:latin typeface="AvenirNext LT Pro Regular" panose="020B0504020202020204" pitchFamily="34" charset="0"/>
              </a:defRPr>
            </a:lvl3pPr>
            <a:lvl4pPr>
              <a:defRPr>
                <a:latin typeface="AvenirNext LT Pro Regular" panose="020B0504020202020204" pitchFamily="34" charset="0"/>
              </a:defRPr>
            </a:lvl4pPr>
            <a:lvl5pPr>
              <a:defRPr>
                <a:latin typeface="AvenirNext LT Pro Regular" panose="020B05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792F6-2E95-4D97-A998-BF002D4B332D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DB0AF-913F-4671-B2E0-22877CA45AD7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106B0A5-A34A-4C0C-8294-9C162C0191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339634"/>
            <a:ext cx="12192000" cy="1518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743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>
                <a:latin typeface="AvenirNext LT Pro Regular" panose="020B05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AvenirNext LT Pro Regular" panose="020B05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792F6-2E95-4D97-A998-BF002D4B332D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DB0AF-913F-4671-B2E0-22877CA45AD7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106B0A5-A34A-4C0C-8294-9C162C0191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339634"/>
            <a:ext cx="12192000" cy="1518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31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venirNext LT Pro Regular" panose="020B05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AvenirNext LT Pro Regular" panose="020B0504020202020204" pitchFamily="34" charset="0"/>
              </a:defRPr>
            </a:lvl1pPr>
            <a:lvl2pPr>
              <a:defRPr>
                <a:latin typeface="AvenirNext LT Pro Regular" panose="020B0504020202020204" pitchFamily="34" charset="0"/>
              </a:defRPr>
            </a:lvl2pPr>
            <a:lvl3pPr>
              <a:defRPr>
                <a:latin typeface="AvenirNext LT Pro Regular" panose="020B0504020202020204" pitchFamily="34" charset="0"/>
              </a:defRPr>
            </a:lvl3pPr>
            <a:lvl4pPr>
              <a:defRPr>
                <a:latin typeface="AvenirNext LT Pro Regular" panose="020B0504020202020204" pitchFamily="34" charset="0"/>
              </a:defRPr>
            </a:lvl4pPr>
            <a:lvl5pPr>
              <a:defRPr>
                <a:latin typeface="AvenirNext LT Pro Regular" panose="020B05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AvenirNext LT Pro Regular" panose="020B0504020202020204" pitchFamily="34" charset="0"/>
              </a:defRPr>
            </a:lvl1pPr>
            <a:lvl2pPr>
              <a:defRPr>
                <a:latin typeface="AvenirNext LT Pro Regular" panose="020B0504020202020204" pitchFamily="34" charset="0"/>
              </a:defRPr>
            </a:lvl2pPr>
            <a:lvl3pPr>
              <a:defRPr>
                <a:latin typeface="AvenirNext LT Pro Regular" panose="020B0504020202020204" pitchFamily="34" charset="0"/>
              </a:defRPr>
            </a:lvl3pPr>
            <a:lvl4pPr>
              <a:defRPr>
                <a:latin typeface="AvenirNext LT Pro Regular" panose="020B0504020202020204" pitchFamily="34" charset="0"/>
              </a:defRPr>
            </a:lvl4pPr>
            <a:lvl5pPr>
              <a:defRPr>
                <a:latin typeface="AvenirNext LT Pro Regular" panose="020B05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792F6-2E95-4D97-A998-BF002D4B332D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DB0AF-913F-4671-B2E0-22877CA45AD7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106B0A5-A34A-4C0C-8294-9C162C0191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339634"/>
            <a:ext cx="12192000" cy="1518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316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venirNext LT Pro Regular" panose="020B05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AvenirNext LT Pro Regular" panose="020B0504020202020204" pitchFamily="34" charset="0"/>
              </a:defRPr>
            </a:lvl1pPr>
            <a:lvl2pPr>
              <a:defRPr>
                <a:latin typeface="AvenirNext LT Pro Regular" panose="020B0504020202020204" pitchFamily="34" charset="0"/>
              </a:defRPr>
            </a:lvl2pPr>
            <a:lvl3pPr>
              <a:defRPr>
                <a:latin typeface="AvenirNext LT Pro Regular" panose="020B0504020202020204" pitchFamily="34" charset="0"/>
              </a:defRPr>
            </a:lvl3pPr>
            <a:lvl4pPr>
              <a:defRPr>
                <a:latin typeface="AvenirNext LT Pro Regular" panose="020B0504020202020204" pitchFamily="34" charset="0"/>
              </a:defRPr>
            </a:lvl4pPr>
            <a:lvl5pPr>
              <a:defRPr>
                <a:latin typeface="AvenirNext LT Pro Regular" panose="020B05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AvenirNext LT Pro Regular" panose="020B0504020202020204" pitchFamily="34" charset="0"/>
              </a:defRPr>
            </a:lvl1pPr>
            <a:lvl2pPr>
              <a:defRPr>
                <a:latin typeface="AvenirNext LT Pro Regular" panose="020B0504020202020204" pitchFamily="34" charset="0"/>
              </a:defRPr>
            </a:lvl2pPr>
            <a:lvl3pPr>
              <a:defRPr>
                <a:latin typeface="AvenirNext LT Pro Regular" panose="020B0504020202020204" pitchFamily="34" charset="0"/>
              </a:defRPr>
            </a:lvl3pPr>
            <a:lvl4pPr>
              <a:defRPr>
                <a:latin typeface="AvenirNext LT Pro Regular" panose="020B0504020202020204" pitchFamily="34" charset="0"/>
              </a:defRPr>
            </a:lvl4pPr>
            <a:lvl5pPr>
              <a:defRPr>
                <a:latin typeface="AvenirNext LT Pro Regular" panose="020B05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792F6-2E95-4D97-A998-BF002D4B332D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DB0AF-913F-4671-B2E0-22877CA45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647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>
            <a:lvl1pPr>
              <a:defRPr>
                <a:latin typeface="AvenirNext LT Pro Regular" panose="020B05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venirNext LT Pro Regular" panose="020B05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>
            <a:lvl1pPr>
              <a:defRPr>
                <a:latin typeface="AvenirNext LT Pro Regular" panose="020B0504020202020204" pitchFamily="34" charset="0"/>
              </a:defRPr>
            </a:lvl1pPr>
            <a:lvl2pPr>
              <a:defRPr>
                <a:latin typeface="AvenirNext LT Pro Regular" panose="020B0504020202020204" pitchFamily="34" charset="0"/>
              </a:defRPr>
            </a:lvl2pPr>
            <a:lvl3pPr>
              <a:defRPr>
                <a:latin typeface="AvenirNext LT Pro Regular" panose="020B0504020202020204" pitchFamily="34" charset="0"/>
              </a:defRPr>
            </a:lvl3pPr>
            <a:lvl4pPr>
              <a:defRPr>
                <a:latin typeface="AvenirNext LT Pro Regular" panose="020B0504020202020204" pitchFamily="34" charset="0"/>
              </a:defRPr>
            </a:lvl4pPr>
            <a:lvl5pPr>
              <a:defRPr>
                <a:latin typeface="AvenirNext LT Pro Regular" panose="020B05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venirNext LT Pro Regular" panose="020B05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>
            <a:lvl1pPr>
              <a:defRPr>
                <a:latin typeface="AvenirNext LT Pro Regular" panose="020B0504020202020204" pitchFamily="34" charset="0"/>
              </a:defRPr>
            </a:lvl1pPr>
            <a:lvl2pPr>
              <a:defRPr>
                <a:latin typeface="AvenirNext LT Pro Regular" panose="020B0504020202020204" pitchFamily="34" charset="0"/>
              </a:defRPr>
            </a:lvl2pPr>
            <a:lvl3pPr>
              <a:defRPr>
                <a:latin typeface="AvenirNext LT Pro Regular" panose="020B0504020202020204" pitchFamily="34" charset="0"/>
              </a:defRPr>
            </a:lvl3pPr>
            <a:lvl4pPr>
              <a:defRPr>
                <a:latin typeface="AvenirNext LT Pro Regular" panose="020B0504020202020204" pitchFamily="34" charset="0"/>
              </a:defRPr>
            </a:lvl4pPr>
            <a:lvl5pPr>
              <a:defRPr>
                <a:latin typeface="AvenirNext LT Pro Regular" panose="020B05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792F6-2E95-4D97-A998-BF002D4B332D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DB0AF-913F-4671-B2E0-22877CA45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14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venirNext LT Pro Regular" panose="020B05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792F6-2E95-4D97-A998-BF002D4B332D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DB0AF-913F-4671-B2E0-22877CA45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851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792F6-2E95-4D97-A998-BF002D4B332D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DB0AF-913F-4671-B2E0-22877CA45AD7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06B0A5-A34A-4C0C-8294-9C162C0191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339634"/>
            <a:ext cx="12192000" cy="1518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547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venirNext LT Pro Regular" panose="020B05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>
                <a:latin typeface="AvenirNext LT Pro Regular" panose="020B0504020202020204" pitchFamily="34" charset="0"/>
              </a:defRPr>
            </a:lvl1pPr>
            <a:lvl2pPr>
              <a:defRPr sz="2800">
                <a:latin typeface="AvenirNext LT Pro Regular" panose="020B0504020202020204" pitchFamily="34" charset="0"/>
              </a:defRPr>
            </a:lvl2pPr>
            <a:lvl3pPr>
              <a:defRPr sz="2400">
                <a:latin typeface="AvenirNext LT Pro Regular" panose="020B0504020202020204" pitchFamily="34" charset="0"/>
              </a:defRPr>
            </a:lvl3pPr>
            <a:lvl4pPr>
              <a:defRPr sz="2000">
                <a:latin typeface="AvenirNext LT Pro Regular" panose="020B0504020202020204" pitchFamily="34" charset="0"/>
              </a:defRPr>
            </a:lvl4pPr>
            <a:lvl5pPr>
              <a:defRPr sz="2000">
                <a:latin typeface="AvenirNext LT Pro Regular" panose="020B05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venirNext LT Pro Regular" panose="020B05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792F6-2E95-4D97-A998-BF002D4B332D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DB0AF-913F-4671-B2E0-22877CA45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507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106B0A5-A34A-4C0C-8294-9C162C0191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339634"/>
            <a:ext cx="12192000" cy="151836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20675"/>
            <a:ext cx="673457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792F6-2E95-4D97-A998-BF002D4B332D}" type="datetimeFigureOut">
              <a:rPr lang="en-GB" smtClean="0"/>
              <a:t>31/03/2021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57068" y="62919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DB0AF-913F-4671-B2E0-22877CA45AD7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09470" y="111228"/>
            <a:ext cx="3822357" cy="1697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22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0649" y="1644877"/>
            <a:ext cx="10363200" cy="23876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00B0F0"/>
                </a:solidFill>
                <a:latin typeface="AvenirNext LT Pro Bold" panose="020B0804020202020204" pitchFamily="34" charset="0"/>
              </a:rPr>
              <a:t>The </a:t>
            </a:r>
            <a:r>
              <a:rPr lang="en-US" sz="4400" b="1" dirty="0">
                <a:solidFill>
                  <a:srgbClr val="00B0F0"/>
                </a:solidFill>
                <a:latin typeface="AvenirNext LT Pro Bold" panose="020B0804020202020204" pitchFamily="34" charset="0"/>
              </a:rPr>
              <a:t>Daily </a:t>
            </a:r>
            <a:r>
              <a:rPr lang="en-US" sz="4400" b="1" dirty="0" smtClean="0">
                <a:solidFill>
                  <a:srgbClr val="00B0F0"/>
                </a:solidFill>
                <a:latin typeface="AvenirNext LT Pro Bold" panose="020B0804020202020204" pitchFamily="34" charset="0"/>
              </a:rPr>
              <a:t>Mile works with all </a:t>
            </a:r>
            <a:br>
              <a:rPr lang="en-US" sz="4400" b="1" dirty="0" smtClean="0">
                <a:solidFill>
                  <a:srgbClr val="00B0F0"/>
                </a:solidFill>
                <a:latin typeface="AvenirNext LT Pro Bold" panose="020B0804020202020204" pitchFamily="34" charset="0"/>
              </a:rPr>
            </a:br>
            <a:r>
              <a:rPr lang="en-US" sz="4400" b="1" dirty="0" smtClean="0">
                <a:solidFill>
                  <a:srgbClr val="00B0F0"/>
                </a:solidFill>
                <a:latin typeface="AvenirNext LT Pro Bold" panose="020B0804020202020204" pitchFamily="34" charset="0"/>
              </a:rPr>
              <a:t>elementary school schedules</a:t>
            </a:r>
            <a:endParaRPr lang="en-US" sz="4400" dirty="0"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386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B0F0"/>
                </a:solidFill>
              </a:rPr>
              <a:t>Make The Daily Mile work for your school!</a:t>
            </a:r>
            <a:endParaRPr lang="en-US" sz="40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932506"/>
            <a:ext cx="10515600" cy="4351338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00B0F0"/>
                </a:solidFill>
              </a:rPr>
              <a:t>Teachers know when The Daily Mile Works best. A quick collaboration with the building principal and you are out the door running!</a:t>
            </a:r>
          </a:p>
          <a:p>
            <a:r>
              <a:rPr lang="en-US" sz="2000" b="1" dirty="0" smtClean="0">
                <a:solidFill>
                  <a:srgbClr val="00B0F0"/>
                </a:solidFill>
              </a:rPr>
              <a:t>Doing The Daily Mile every day gives the best results. A minimum of three times a week still sees an impact. </a:t>
            </a:r>
          </a:p>
          <a:p>
            <a:r>
              <a:rPr lang="en-US" sz="2000" b="1" dirty="0" smtClean="0">
                <a:solidFill>
                  <a:srgbClr val="00B0F0"/>
                </a:solidFill>
              </a:rPr>
              <a:t>Consider doing The Daily Mile …</a:t>
            </a:r>
          </a:p>
          <a:p>
            <a:pPr lvl="1"/>
            <a:r>
              <a:rPr lang="en-US" sz="1800" b="1" dirty="0" smtClean="0">
                <a:solidFill>
                  <a:srgbClr val="00B0F0"/>
                </a:solidFill>
              </a:rPr>
              <a:t> When students needs to burn off excess energy</a:t>
            </a:r>
          </a:p>
          <a:p>
            <a:pPr lvl="1"/>
            <a:r>
              <a:rPr lang="en-US" sz="1800" b="1" dirty="0" smtClean="0">
                <a:solidFill>
                  <a:srgbClr val="00B0F0"/>
                </a:solidFill>
              </a:rPr>
              <a:t> When students are having trouble focusing</a:t>
            </a:r>
          </a:p>
          <a:p>
            <a:pPr lvl="1"/>
            <a:r>
              <a:rPr lang="en-US" sz="1800" b="1" dirty="0" smtClean="0">
                <a:solidFill>
                  <a:srgbClr val="00B0F0"/>
                </a:solidFill>
              </a:rPr>
              <a:t> Before difficult subject matters or lessons</a:t>
            </a:r>
          </a:p>
          <a:p>
            <a:pPr lvl="1"/>
            <a:r>
              <a:rPr lang="en-US" sz="1800" b="1" dirty="0" smtClean="0">
                <a:solidFill>
                  <a:srgbClr val="00B0F0"/>
                </a:solidFill>
              </a:rPr>
              <a:t> When </a:t>
            </a:r>
            <a:r>
              <a:rPr lang="en-US" sz="1800" b="1" dirty="0" smtClean="0">
                <a:solidFill>
                  <a:srgbClr val="00B0F0"/>
                </a:solidFill>
              </a:rPr>
              <a:t>teachers </a:t>
            </a:r>
            <a:r>
              <a:rPr lang="en-US" sz="1800" b="1" dirty="0" smtClean="0">
                <a:solidFill>
                  <a:srgbClr val="00B0F0"/>
                </a:solidFill>
              </a:rPr>
              <a:t>need some self-care time</a:t>
            </a:r>
          </a:p>
          <a:p>
            <a:pPr lvl="1"/>
            <a:r>
              <a:rPr lang="en-US" sz="1800" b="1" dirty="0">
                <a:solidFill>
                  <a:srgbClr val="00B0F0"/>
                </a:solidFill>
              </a:rPr>
              <a:t> </a:t>
            </a:r>
            <a:r>
              <a:rPr lang="en-US" sz="1800" b="1" smtClean="0">
                <a:solidFill>
                  <a:srgbClr val="00B0F0"/>
                </a:solidFill>
              </a:rPr>
              <a:t>When </a:t>
            </a:r>
            <a:r>
              <a:rPr lang="en-US" sz="1800" b="1" smtClean="0">
                <a:solidFill>
                  <a:srgbClr val="00B0F0"/>
                </a:solidFill>
              </a:rPr>
              <a:t>teachers </a:t>
            </a:r>
            <a:r>
              <a:rPr lang="en-US" sz="1800" b="1" dirty="0" smtClean="0">
                <a:solidFill>
                  <a:srgbClr val="00B0F0"/>
                </a:solidFill>
              </a:rPr>
              <a:t>need time to reconnect with students</a:t>
            </a:r>
          </a:p>
          <a:p>
            <a:r>
              <a:rPr lang="en-US" sz="2000" b="1" dirty="0" smtClean="0">
                <a:solidFill>
                  <a:srgbClr val="00B0F0"/>
                </a:solidFill>
              </a:rPr>
              <a:t>Refer to the following slides for sample Block and Alternate Period Schedules</a:t>
            </a:r>
          </a:p>
          <a:p>
            <a:pPr marL="0" indent="0">
              <a:buNone/>
            </a:pPr>
            <a:endParaRPr lang="en-US" sz="20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616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320675"/>
            <a:ext cx="9659586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B0F0"/>
                </a:solidFill>
              </a:rPr>
              <a:t>The Daily Mile (TDM) Block Schedule</a:t>
            </a:r>
            <a:endParaRPr lang="en-US" sz="4000" b="1" dirty="0">
              <a:solidFill>
                <a:srgbClr val="00B0F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53150" y="1646238"/>
          <a:ext cx="10960913" cy="4476996"/>
        </p:xfrm>
        <a:graphic>
          <a:graphicData uri="http://schemas.openxmlformats.org/drawingml/2006/table">
            <a:tbl>
              <a:tblPr/>
              <a:tblGrid>
                <a:gridCol w="644758">
                  <a:extLst>
                    <a:ext uri="{9D8B030D-6E8A-4147-A177-3AD203B41FA5}">
                      <a16:colId xmlns:a16="http://schemas.microsoft.com/office/drawing/2014/main" val="3635501670"/>
                    </a:ext>
                  </a:extLst>
                </a:gridCol>
                <a:gridCol w="644758">
                  <a:extLst>
                    <a:ext uri="{9D8B030D-6E8A-4147-A177-3AD203B41FA5}">
                      <a16:colId xmlns:a16="http://schemas.microsoft.com/office/drawing/2014/main" val="3113092108"/>
                    </a:ext>
                  </a:extLst>
                </a:gridCol>
                <a:gridCol w="322380">
                  <a:extLst>
                    <a:ext uri="{9D8B030D-6E8A-4147-A177-3AD203B41FA5}">
                      <a16:colId xmlns:a16="http://schemas.microsoft.com/office/drawing/2014/main" val="2810331427"/>
                    </a:ext>
                  </a:extLst>
                </a:gridCol>
                <a:gridCol w="322380">
                  <a:extLst>
                    <a:ext uri="{9D8B030D-6E8A-4147-A177-3AD203B41FA5}">
                      <a16:colId xmlns:a16="http://schemas.microsoft.com/office/drawing/2014/main" val="1495079880"/>
                    </a:ext>
                  </a:extLst>
                </a:gridCol>
                <a:gridCol w="644758">
                  <a:extLst>
                    <a:ext uri="{9D8B030D-6E8A-4147-A177-3AD203B41FA5}">
                      <a16:colId xmlns:a16="http://schemas.microsoft.com/office/drawing/2014/main" val="3040584227"/>
                    </a:ext>
                  </a:extLst>
                </a:gridCol>
                <a:gridCol w="322380">
                  <a:extLst>
                    <a:ext uri="{9D8B030D-6E8A-4147-A177-3AD203B41FA5}">
                      <a16:colId xmlns:a16="http://schemas.microsoft.com/office/drawing/2014/main" val="551385057"/>
                    </a:ext>
                  </a:extLst>
                </a:gridCol>
                <a:gridCol w="322380">
                  <a:extLst>
                    <a:ext uri="{9D8B030D-6E8A-4147-A177-3AD203B41FA5}">
                      <a16:colId xmlns:a16="http://schemas.microsoft.com/office/drawing/2014/main" val="3223363138"/>
                    </a:ext>
                  </a:extLst>
                </a:gridCol>
                <a:gridCol w="322380">
                  <a:extLst>
                    <a:ext uri="{9D8B030D-6E8A-4147-A177-3AD203B41FA5}">
                      <a16:colId xmlns:a16="http://schemas.microsoft.com/office/drawing/2014/main" val="119709682"/>
                    </a:ext>
                  </a:extLst>
                </a:gridCol>
                <a:gridCol w="322380">
                  <a:extLst>
                    <a:ext uri="{9D8B030D-6E8A-4147-A177-3AD203B41FA5}">
                      <a16:colId xmlns:a16="http://schemas.microsoft.com/office/drawing/2014/main" val="305802488"/>
                    </a:ext>
                  </a:extLst>
                </a:gridCol>
                <a:gridCol w="322380">
                  <a:extLst>
                    <a:ext uri="{9D8B030D-6E8A-4147-A177-3AD203B41FA5}">
                      <a16:colId xmlns:a16="http://schemas.microsoft.com/office/drawing/2014/main" val="2952235907"/>
                    </a:ext>
                  </a:extLst>
                </a:gridCol>
                <a:gridCol w="322380">
                  <a:extLst>
                    <a:ext uri="{9D8B030D-6E8A-4147-A177-3AD203B41FA5}">
                      <a16:colId xmlns:a16="http://schemas.microsoft.com/office/drawing/2014/main" val="2936946023"/>
                    </a:ext>
                  </a:extLst>
                </a:gridCol>
                <a:gridCol w="322380">
                  <a:extLst>
                    <a:ext uri="{9D8B030D-6E8A-4147-A177-3AD203B41FA5}">
                      <a16:colId xmlns:a16="http://schemas.microsoft.com/office/drawing/2014/main" val="2101067841"/>
                    </a:ext>
                  </a:extLst>
                </a:gridCol>
                <a:gridCol w="322380">
                  <a:extLst>
                    <a:ext uri="{9D8B030D-6E8A-4147-A177-3AD203B41FA5}">
                      <a16:colId xmlns:a16="http://schemas.microsoft.com/office/drawing/2014/main" val="4015103912"/>
                    </a:ext>
                  </a:extLst>
                </a:gridCol>
                <a:gridCol w="322380">
                  <a:extLst>
                    <a:ext uri="{9D8B030D-6E8A-4147-A177-3AD203B41FA5}">
                      <a16:colId xmlns:a16="http://schemas.microsoft.com/office/drawing/2014/main" val="1560838781"/>
                    </a:ext>
                  </a:extLst>
                </a:gridCol>
                <a:gridCol w="322380">
                  <a:extLst>
                    <a:ext uri="{9D8B030D-6E8A-4147-A177-3AD203B41FA5}">
                      <a16:colId xmlns:a16="http://schemas.microsoft.com/office/drawing/2014/main" val="1019147588"/>
                    </a:ext>
                  </a:extLst>
                </a:gridCol>
                <a:gridCol w="322380">
                  <a:extLst>
                    <a:ext uri="{9D8B030D-6E8A-4147-A177-3AD203B41FA5}">
                      <a16:colId xmlns:a16="http://schemas.microsoft.com/office/drawing/2014/main" val="3837823334"/>
                    </a:ext>
                  </a:extLst>
                </a:gridCol>
                <a:gridCol w="322380">
                  <a:extLst>
                    <a:ext uri="{9D8B030D-6E8A-4147-A177-3AD203B41FA5}">
                      <a16:colId xmlns:a16="http://schemas.microsoft.com/office/drawing/2014/main" val="364514925"/>
                    </a:ext>
                  </a:extLst>
                </a:gridCol>
                <a:gridCol w="322380">
                  <a:extLst>
                    <a:ext uri="{9D8B030D-6E8A-4147-A177-3AD203B41FA5}">
                      <a16:colId xmlns:a16="http://schemas.microsoft.com/office/drawing/2014/main" val="1183182144"/>
                    </a:ext>
                  </a:extLst>
                </a:gridCol>
                <a:gridCol w="322380">
                  <a:extLst>
                    <a:ext uri="{9D8B030D-6E8A-4147-A177-3AD203B41FA5}">
                      <a16:colId xmlns:a16="http://schemas.microsoft.com/office/drawing/2014/main" val="3161518250"/>
                    </a:ext>
                  </a:extLst>
                </a:gridCol>
                <a:gridCol w="322380">
                  <a:extLst>
                    <a:ext uri="{9D8B030D-6E8A-4147-A177-3AD203B41FA5}">
                      <a16:colId xmlns:a16="http://schemas.microsoft.com/office/drawing/2014/main" val="1930036712"/>
                    </a:ext>
                  </a:extLst>
                </a:gridCol>
                <a:gridCol w="322380">
                  <a:extLst>
                    <a:ext uri="{9D8B030D-6E8A-4147-A177-3AD203B41FA5}">
                      <a16:colId xmlns:a16="http://schemas.microsoft.com/office/drawing/2014/main" val="2493054070"/>
                    </a:ext>
                  </a:extLst>
                </a:gridCol>
                <a:gridCol w="322380">
                  <a:extLst>
                    <a:ext uri="{9D8B030D-6E8A-4147-A177-3AD203B41FA5}">
                      <a16:colId xmlns:a16="http://schemas.microsoft.com/office/drawing/2014/main" val="4081485148"/>
                    </a:ext>
                  </a:extLst>
                </a:gridCol>
                <a:gridCol w="322380">
                  <a:extLst>
                    <a:ext uri="{9D8B030D-6E8A-4147-A177-3AD203B41FA5}">
                      <a16:colId xmlns:a16="http://schemas.microsoft.com/office/drawing/2014/main" val="4131268951"/>
                    </a:ext>
                  </a:extLst>
                </a:gridCol>
                <a:gridCol w="322380">
                  <a:extLst>
                    <a:ext uri="{9D8B030D-6E8A-4147-A177-3AD203B41FA5}">
                      <a16:colId xmlns:a16="http://schemas.microsoft.com/office/drawing/2014/main" val="216594852"/>
                    </a:ext>
                  </a:extLst>
                </a:gridCol>
                <a:gridCol w="322380">
                  <a:extLst>
                    <a:ext uri="{9D8B030D-6E8A-4147-A177-3AD203B41FA5}">
                      <a16:colId xmlns:a16="http://schemas.microsoft.com/office/drawing/2014/main" val="4027466331"/>
                    </a:ext>
                  </a:extLst>
                </a:gridCol>
                <a:gridCol w="322380">
                  <a:extLst>
                    <a:ext uri="{9D8B030D-6E8A-4147-A177-3AD203B41FA5}">
                      <a16:colId xmlns:a16="http://schemas.microsoft.com/office/drawing/2014/main" val="2262423348"/>
                    </a:ext>
                  </a:extLst>
                </a:gridCol>
                <a:gridCol w="322380">
                  <a:extLst>
                    <a:ext uri="{9D8B030D-6E8A-4147-A177-3AD203B41FA5}">
                      <a16:colId xmlns:a16="http://schemas.microsoft.com/office/drawing/2014/main" val="99529624"/>
                    </a:ext>
                  </a:extLst>
                </a:gridCol>
                <a:gridCol w="967139">
                  <a:extLst>
                    <a:ext uri="{9D8B030D-6E8A-4147-A177-3AD203B41FA5}">
                      <a16:colId xmlns:a16="http://schemas.microsoft.com/office/drawing/2014/main" val="946492644"/>
                    </a:ext>
                  </a:extLst>
                </a:gridCol>
                <a:gridCol w="322380">
                  <a:extLst>
                    <a:ext uri="{9D8B030D-6E8A-4147-A177-3AD203B41FA5}">
                      <a16:colId xmlns:a16="http://schemas.microsoft.com/office/drawing/2014/main" val="3846235613"/>
                    </a:ext>
                  </a:extLst>
                </a:gridCol>
              </a:tblGrid>
              <a:tr h="154510">
                <a:tc gridSpan="29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Kindergarten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58" marR="7358" marT="7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497167"/>
                  </a:ext>
                </a:extLst>
              </a:tr>
              <a:tr h="59165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Specials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Intervention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Lunch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Free 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Community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TDM</a:t>
                      </a:r>
                    </a:p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Min.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761872"/>
                  </a:ext>
                </a:extLst>
              </a:tr>
              <a:tr h="154510">
                <a:tc gridSpan="29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1st 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Grade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58" marR="7358" marT="7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7815481"/>
                  </a:ext>
                </a:extLst>
              </a:tr>
              <a:tr h="59165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</a:t>
                      </a:r>
                      <a:endParaRPr lang="en-US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Community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Specials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Lunch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TDM</a:t>
                      </a:r>
                    </a:p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Min. 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Free 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Intervention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83759"/>
                  </a:ext>
                </a:extLst>
              </a:tr>
              <a:tr h="154510">
                <a:tc gridSpan="29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2nd Grade</a:t>
                      </a:r>
                    </a:p>
                  </a:txBody>
                  <a:tcPr marL="7358" marR="7358" marT="7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133332"/>
                  </a:ext>
                </a:extLst>
              </a:tr>
              <a:tr h="5916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Community </a:t>
                      </a:r>
                      <a:endParaRPr lang="en-US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Intervention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</a:t>
                      </a:r>
                      <a:endParaRPr lang="en-US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Lunch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Specials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</a:t>
                      </a:r>
                      <a:endParaRPr lang="en-US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TDM</a:t>
                      </a:r>
                    </a:p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Min.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Free 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707635"/>
                  </a:ext>
                </a:extLst>
              </a:tr>
              <a:tr h="154510">
                <a:tc gridSpan="29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3rd Grade</a:t>
                      </a:r>
                    </a:p>
                  </a:txBody>
                  <a:tcPr marL="7358" marR="7358" marT="7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876692"/>
                  </a:ext>
                </a:extLst>
              </a:tr>
              <a:tr h="59165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TDM</a:t>
                      </a:r>
                    </a:p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Min.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Community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Lunch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Free 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Specials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</a:t>
                      </a:r>
                      <a:endParaRPr lang="en-US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Intervention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</a:t>
                      </a:r>
                      <a:endParaRPr lang="en-US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911503"/>
                  </a:ext>
                </a:extLst>
              </a:tr>
              <a:tr h="154510">
                <a:tc gridSpan="29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4th Grade</a:t>
                      </a:r>
                    </a:p>
                  </a:txBody>
                  <a:tcPr marL="7358" marR="7358" marT="7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022953"/>
                  </a:ext>
                </a:extLst>
              </a:tr>
              <a:tr h="59165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Intervention </a:t>
                      </a:r>
                      <a:endParaRPr lang="en-US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Free 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</a:t>
                      </a:r>
                      <a:endParaRPr lang="en-US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TDM</a:t>
                      </a:r>
                    </a:p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Min. 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Lunch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Community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Specials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016317"/>
                  </a:ext>
                </a:extLst>
              </a:tr>
              <a:tr h="154510">
                <a:tc gridSpan="29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5th Grade</a:t>
                      </a:r>
                    </a:p>
                  </a:txBody>
                  <a:tcPr marL="7358" marR="7358" marT="7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4368814"/>
                  </a:ext>
                </a:extLst>
              </a:tr>
              <a:tr h="59165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Free 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TDM</a:t>
                      </a:r>
                    </a:p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Min.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Lunch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Intervention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Community </a:t>
                      </a:r>
                      <a:endParaRPr lang="en-US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Specials</a:t>
                      </a:r>
                    </a:p>
                  </a:txBody>
                  <a:tcPr marL="7358" marR="7358" marT="73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316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6766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923804" y="1828800"/>
          <a:ext cx="8277102" cy="4348164"/>
        </p:xfrm>
        <a:graphic>
          <a:graphicData uri="http://schemas.openxmlformats.org/drawingml/2006/table">
            <a:tbl>
              <a:tblPr firstRow="1" firstCol="1" bandRow="1"/>
              <a:tblGrid>
                <a:gridCol w="1325135">
                  <a:extLst>
                    <a:ext uri="{9D8B030D-6E8A-4147-A177-3AD203B41FA5}">
                      <a16:colId xmlns:a16="http://schemas.microsoft.com/office/drawing/2014/main" val="4241236634"/>
                    </a:ext>
                  </a:extLst>
                </a:gridCol>
                <a:gridCol w="1353555">
                  <a:extLst>
                    <a:ext uri="{9D8B030D-6E8A-4147-A177-3AD203B41FA5}">
                      <a16:colId xmlns:a16="http://schemas.microsoft.com/office/drawing/2014/main" val="1733466142"/>
                    </a:ext>
                  </a:extLst>
                </a:gridCol>
                <a:gridCol w="1353555">
                  <a:extLst>
                    <a:ext uri="{9D8B030D-6E8A-4147-A177-3AD203B41FA5}">
                      <a16:colId xmlns:a16="http://schemas.microsoft.com/office/drawing/2014/main" val="615333020"/>
                    </a:ext>
                  </a:extLst>
                </a:gridCol>
                <a:gridCol w="1537747">
                  <a:extLst>
                    <a:ext uri="{9D8B030D-6E8A-4147-A177-3AD203B41FA5}">
                      <a16:colId xmlns:a16="http://schemas.microsoft.com/office/drawing/2014/main" val="412343005"/>
                    </a:ext>
                  </a:extLst>
                </a:gridCol>
                <a:gridCol w="1353555">
                  <a:extLst>
                    <a:ext uri="{9D8B030D-6E8A-4147-A177-3AD203B41FA5}">
                      <a16:colId xmlns:a16="http://schemas.microsoft.com/office/drawing/2014/main" val="2152966200"/>
                    </a:ext>
                  </a:extLst>
                </a:gridCol>
                <a:gridCol w="1353555">
                  <a:extLst>
                    <a:ext uri="{9D8B030D-6E8A-4147-A177-3AD203B41FA5}">
                      <a16:colId xmlns:a16="http://schemas.microsoft.com/office/drawing/2014/main" val="1962189045"/>
                    </a:ext>
                  </a:extLst>
                </a:gridCol>
              </a:tblGrid>
              <a:tr h="449581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Grade 1</a:t>
                      </a:r>
                    </a:p>
                  </a:txBody>
                  <a:tcPr marL="62609" marR="62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799008"/>
                  </a:ext>
                </a:extLst>
              </a:tr>
              <a:tr h="3275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Period (50Min)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693381"/>
                  </a:ext>
                </a:extLst>
              </a:tr>
              <a:tr h="4881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000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Period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Math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TDM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/Math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Math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Math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Math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415065"/>
                  </a:ext>
                </a:extLst>
              </a:tr>
              <a:tr h="163770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RECESS – 15 Minutes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71716"/>
                  </a:ext>
                </a:extLst>
              </a:tr>
              <a:tr h="4881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000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Period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Reading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Reading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TDM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/Reading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Reading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Reading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056443"/>
                  </a:ext>
                </a:extLst>
              </a:tr>
              <a:tr h="4881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000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Period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Writing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Writing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Writing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TDM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Writing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Writing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96235"/>
                  </a:ext>
                </a:extLst>
              </a:tr>
              <a:tr h="3855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Period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LUNCH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Lunch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Lunch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Lunch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Lunch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601339"/>
                  </a:ext>
                </a:extLst>
              </a:tr>
              <a:tr h="4881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000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Period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TDM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Science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Science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Science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Science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Science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661704"/>
                  </a:ext>
                </a:extLst>
              </a:tr>
              <a:tr h="4527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000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Period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Elective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Elective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Elective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Elective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TDM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Elective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735100"/>
                  </a:ext>
                </a:extLst>
              </a:tr>
              <a:tr h="163770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RECESS – 15 Minutes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144043"/>
                  </a:ext>
                </a:extLst>
              </a:tr>
              <a:tr h="4527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000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Period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Community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Community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Community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Community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Community</a:t>
                      </a:r>
                    </a:p>
                  </a:txBody>
                  <a:tcPr marL="62609" marR="62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019479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1" y="320675"/>
            <a:ext cx="859080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>
                <a:solidFill>
                  <a:schemeClr val="tx1"/>
                </a:solidFill>
                <a:latin typeface="AvenirNext LT Pro Regular" panose="020B0504020202020204" pitchFamily="34" charset="0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00B0F0"/>
                </a:solidFill>
              </a:rPr>
              <a:t>The Daily Mile (TDM) Alternate Period Schedule</a:t>
            </a:r>
            <a:endParaRPr lang="en-US" sz="4000" b="1" dirty="0">
              <a:solidFill>
                <a:srgbClr val="00B0F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041145" y="2499780"/>
            <a:ext cx="6195879" cy="3130064"/>
            <a:chOff x="3041145" y="2499780"/>
            <a:chExt cx="6195879" cy="3130064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6912" y="2499780"/>
              <a:ext cx="638225" cy="638225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1145" y="4492855"/>
              <a:ext cx="638225" cy="638225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6887" y="3138005"/>
              <a:ext cx="638225" cy="638225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1259" y="3624394"/>
              <a:ext cx="638225" cy="638225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98799" y="4991619"/>
              <a:ext cx="638225" cy="638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2305198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1251</TotalTime>
  <Words>311</Words>
  <Application>Microsoft Office PowerPoint</Application>
  <PresentationFormat>Widescreen</PresentationFormat>
  <Paragraphs>144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AngsanaUPC</vt:lpstr>
      <vt:lpstr>Arial</vt:lpstr>
      <vt:lpstr>AvenirNext LT Pro Bold</vt:lpstr>
      <vt:lpstr>AvenirNext LT Pro Regular</vt:lpstr>
      <vt:lpstr>Calibri</vt:lpstr>
      <vt:lpstr>Calibri Light</vt:lpstr>
      <vt:lpstr>Times New Roman</vt:lpstr>
      <vt:lpstr>1_Office Theme</vt:lpstr>
      <vt:lpstr>The Daily Mile works with all  elementary school schedules</vt:lpstr>
      <vt:lpstr>Make The Daily Mile work for your school!</vt:lpstr>
      <vt:lpstr>The Daily Mile (TDM) Block Schedule</vt:lpstr>
      <vt:lpstr>PowerPoint Presentation</vt:lpstr>
    </vt:vector>
  </TitlesOfParts>
  <Company>INEOS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TDM Block Schedule</dc:title>
  <dc:creator>Russell, William F</dc:creator>
  <cp:lastModifiedBy>Ard, Jessica Z</cp:lastModifiedBy>
  <cp:revision>20</cp:revision>
  <dcterms:created xsi:type="dcterms:W3CDTF">2021-03-15T19:09:01Z</dcterms:created>
  <dcterms:modified xsi:type="dcterms:W3CDTF">2021-03-31T12:17:06Z</dcterms:modified>
</cp:coreProperties>
</file>